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257" r:id="rId3"/>
    <p:sldId id="260" r:id="rId4"/>
    <p:sldId id="262" r:id="rId5"/>
    <p:sldId id="261" r:id="rId6"/>
    <p:sldId id="263" r:id="rId7"/>
    <p:sldId id="264" r:id="rId8"/>
    <p:sldId id="265" r:id="rId9"/>
    <p:sldId id="267" r:id="rId10"/>
    <p:sldId id="259" r:id="rId11"/>
    <p:sldId id="296" r:id="rId12"/>
    <p:sldId id="258" r:id="rId13"/>
    <p:sldId id="268" r:id="rId14"/>
    <p:sldId id="271" r:id="rId15"/>
    <p:sldId id="269" r:id="rId16"/>
    <p:sldId id="270" r:id="rId17"/>
    <p:sldId id="272" r:id="rId18"/>
    <p:sldId id="273" r:id="rId19"/>
    <p:sldId id="274" r:id="rId20"/>
    <p:sldId id="275" r:id="rId21"/>
    <p:sldId id="277" r:id="rId22"/>
    <p:sldId id="278" r:id="rId23"/>
    <p:sldId id="287" r:id="rId24"/>
    <p:sldId id="288" r:id="rId25"/>
    <p:sldId id="289" r:id="rId26"/>
    <p:sldId id="290" r:id="rId27"/>
    <p:sldId id="291" r:id="rId28"/>
    <p:sldId id="279" r:id="rId29"/>
    <p:sldId id="280" r:id="rId30"/>
    <p:sldId id="292" r:id="rId31"/>
    <p:sldId id="295" r:id="rId32"/>
    <p:sldId id="294" r:id="rId33"/>
    <p:sldId id="293" r:id="rId34"/>
    <p:sldId id="281" r:id="rId35"/>
    <p:sldId id="283" r:id="rId36"/>
    <p:sldId id="284" r:id="rId37"/>
    <p:sldId id="285" r:id="rId38"/>
    <p:sldId id="286" r:id="rId39"/>
    <p:sldId id="282" r:id="rId40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TH Sarabun New" panose="020B0500040200020003" pitchFamily="34" charset="-34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85000"/>
                      <a:satMod val="130000"/>
                    </a:schemeClr>
                  </a:gs>
                  <a:gs pos="34000">
                    <a:schemeClr val="accent1">
                      <a:shade val="87000"/>
                      <a:satMod val="125000"/>
                    </a:schemeClr>
                  </a:gs>
                  <a:gs pos="70000">
                    <a:schemeClr val="accent1"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1"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44450" dist="25400" dir="2700000" algn="b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1-1275-4D06-9BFE-5187194B70F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85000"/>
                      <a:satMod val="130000"/>
                    </a:schemeClr>
                  </a:gs>
                  <a:gs pos="34000">
                    <a:schemeClr val="accent2">
                      <a:shade val="87000"/>
                      <a:satMod val="125000"/>
                    </a:schemeClr>
                  </a:gs>
                  <a:gs pos="70000">
                    <a:schemeClr val="accent2"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2"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44450" dist="25400" dir="2700000" algn="b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4-1275-4D06-9BFE-5187194B70F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85000"/>
                      <a:satMod val="130000"/>
                    </a:schemeClr>
                  </a:gs>
                  <a:gs pos="34000">
                    <a:schemeClr val="accent3">
                      <a:shade val="87000"/>
                      <a:satMod val="125000"/>
                    </a:schemeClr>
                  </a:gs>
                  <a:gs pos="70000">
                    <a:schemeClr val="accent3"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3"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44450" dist="25400" dir="2700000" algn="b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3-1275-4D06-9BFE-5187194B70F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85000"/>
                      <a:satMod val="130000"/>
                    </a:schemeClr>
                  </a:gs>
                  <a:gs pos="34000">
                    <a:schemeClr val="accent4">
                      <a:shade val="87000"/>
                      <a:satMod val="125000"/>
                    </a:schemeClr>
                  </a:gs>
                  <a:gs pos="70000">
                    <a:schemeClr val="accent4"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4"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44450" dist="25400" dir="2700000" algn="b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2-1275-4D06-9BFE-5187194B70F8}"/>
              </c:ext>
            </c:extLst>
          </c:dPt>
          <c:dLbls>
            <c:dLbl>
              <c:idx val="0"/>
              <c:layout>
                <c:manualLayout>
                  <c:x val="-7.0763179888614788E-2"/>
                  <c:y val="0.175807486208163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4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67E83EA-AAC9-4EF0-96FD-B260A3EC8DF4}" type="PERCENTAGE">
                      <a:rPr lang="en-US" sz="2400"/>
                      <a:pPr>
                        <a:defRPr sz="2400"/>
                      </a:pPr>
                      <a:t>[PERCENTAGE]</a:t>
                    </a:fld>
                    <a:endParaRPr lang="th-TH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th-TH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0699354082845611E-2"/>
                      <c:h val="0.1063401206960369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275-4D06-9BFE-5187194B70F8}"/>
                </c:ext>
              </c:extLst>
            </c:dLbl>
            <c:dLbl>
              <c:idx val="1"/>
              <c:layout>
                <c:manualLayout>
                  <c:x val="-0.12440729673444734"/>
                  <c:y val="-7.141284438691171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th-TH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275-4D06-9BFE-5187194B70F8}"/>
                </c:ext>
              </c:extLst>
            </c:dLbl>
            <c:dLbl>
              <c:idx val="2"/>
              <c:layout>
                <c:manualLayout>
                  <c:x val="8.6519035941363232E-2"/>
                  <c:y val="-0.1672866432036734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th-TH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275-4D06-9BFE-5187194B70F8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th-TH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1275-4D06-9BFE-5187194B70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h-TH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OOP Lab</c:v>
                </c:pt>
                <c:pt idx="1">
                  <c:v>OOP Exam</c:v>
                </c:pt>
                <c:pt idx="2">
                  <c:v>Data struct Lab</c:v>
                </c:pt>
                <c:pt idx="3">
                  <c:v>Data struct Exam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  <c:pt idx="2">
                  <c:v>30</c:v>
                </c:pt>
                <c:pt idx="3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75-4D06-9BFE-5187194B70F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11/01/66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11/01/66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805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11/01/66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69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11/01/66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08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11/01/66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11/01/66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11/01/66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2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11/01/66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5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11/01/66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8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C0DC23-9D4B-444B-B3D0-42C092592B46}" type="datetimeFigureOut">
              <a:rPr lang="th-TH" smtClean="0"/>
              <a:t>11/01/66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729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11/01/66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7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C0DC23-9D4B-444B-B3D0-42C092592B46}" type="datetimeFigureOut">
              <a:rPr lang="th-TH" smtClean="0"/>
              <a:t>11/01/66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0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cpp/config-mingw" TargetMode="External"/><Relationship Id="rId7" Type="http://schemas.openxmlformats.org/officeDocument/2006/relationships/image" Target="../media/image23.jpeg"/><Relationship Id="rId2" Type="http://schemas.openxmlformats.org/officeDocument/2006/relationships/hyperlink" Target="http://sourceforge.net/projects/codeblocks/files/Binaries/20.03/Windows/codeblocks-20.03mingw-setup.ex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code.visualstudio.com/docs/cpp/config-linux" TargetMode="External"/><Relationship Id="rId4" Type="http://schemas.openxmlformats.org/officeDocument/2006/relationships/hyperlink" Target="https://code.visualstudio.com/docs/cpp/config-clang-mac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1.Introduction &amp;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Development of Coding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381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A688C-93AD-A97D-691C-2057EB64E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Outline</a:t>
            </a:r>
            <a:endParaRPr lang="th-TH" sz="6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47E1F-0BA7-F489-70E6-E1A5C428C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Object-oriented programming (OOP)</a:t>
            </a:r>
          </a:p>
          <a:p>
            <a:pPr lvl="1"/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Midterm Exam</a:t>
            </a:r>
          </a:p>
          <a:p>
            <a:pPr marL="457200" lvl="1" indent="0">
              <a:buNone/>
            </a:pP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 structure &amp; </a:t>
            </a:r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Algorithm</a:t>
            </a:r>
          </a:p>
          <a:p>
            <a:pPr lvl="1"/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Final Exam</a:t>
            </a:r>
          </a:p>
        </p:txBody>
      </p:sp>
    </p:spTree>
    <p:extLst>
      <p:ext uri="{BB962C8B-B14F-4D97-AF65-F5344CB8AC3E}">
        <p14:creationId xmlns:p14="http://schemas.microsoft.com/office/powerpoint/2010/main" val="2252015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127D2-095B-8997-FFE4-C69585729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A7F70-B41D-60D1-D37C-B41C35C31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Lab 30 %</a:t>
            </a:r>
          </a:p>
          <a:p>
            <a:r>
              <a:rPr lang="en-US" sz="4800" dirty="0"/>
              <a:t>Exam 70%</a:t>
            </a:r>
            <a:endParaRPr lang="th-TH" sz="48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AA5F806-C69A-C5A6-1BFC-6C98636FB8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3421275"/>
              </p:ext>
            </p:extLst>
          </p:nvPr>
        </p:nvGraphicFramePr>
        <p:xfrm>
          <a:off x="4133461" y="1110344"/>
          <a:ext cx="7974564" cy="5253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02892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BDCA-07C6-757E-12F2-32D0D61F9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Why</a:t>
            </a:r>
            <a:endParaRPr lang="th-TH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99AF3-3D4B-5F92-C126-A438ACDA8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Let's know the history, If not OOP!</a:t>
            </a:r>
          </a:p>
          <a:p>
            <a:r>
              <a:rPr lang="th-TH" sz="4400" dirty="0"/>
              <a:t>เรียนรู้จากอดีต ก่อนหน้า </a:t>
            </a:r>
            <a:r>
              <a:rPr lang="en-US" sz="4400" dirty="0"/>
              <a:t>OOP</a:t>
            </a:r>
          </a:p>
          <a:p>
            <a:endParaRPr lang="en-US" sz="4400" dirty="0"/>
          </a:p>
          <a:p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2161124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045C-B9DC-9BD4-AB12-721B67CA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Non-structural Language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6755C8-F8AB-8147-9640-430674DD7BB5}"/>
              </a:ext>
            </a:extLst>
          </p:cNvPr>
          <p:cNvSpPr txBox="1"/>
          <p:nvPr/>
        </p:nvSpPr>
        <p:spPr>
          <a:xfrm>
            <a:off x="342702" y="2115652"/>
            <a:ext cx="5046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Using “jump” or “</a:t>
            </a:r>
            <a:r>
              <a:rPr lang="en-US" sz="3600" dirty="0" err="1">
                <a:latin typeface="+mj-lt"/>
              </a:rPr>
              <a:t>goto</a:t>
            </a:r>
            <a:r>
              <a:rPr lang="en-US" sz="3600" dirty="0">
                <a:latin typeface="+mj-lt"/>
              </a:rPr>
              <a:t>” statement</a:t>
            </a:r>
            <a:endParaRPr lang="th-TH" sz="36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51F4CF-7A33-6D6C-2C21-9492A023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004" y="2140039"/>
            <a:ext cx="6075881" cy="3953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ABFC4B-9621-5647-00B9-68C2A88C25A3}"/>
              </a:ext>
            </a:extLst>
          </p:cNvPr>
          <p:cNvSpPr txBox="1"/>
          <p:nvPr/>
        </p:nvSpPr>
        <p:spPr>
          <a:xfrm>
            <a:off x="356436" y="2782669"/>
            <a:ext cx="4259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atin typeface="+mj-lt"/>
              </a:rPr>
              <a:t>ภาษาที่ใช้คำสั่ง </a:t>
            </a:r>
            <a:r>
              <a:rPr lang="en-US" sz="3600" dirty="0">
                <a:latin typeface="+mj-lt"/>
              </a:rPr>
              <a:t>Jump </a:t>
            </a:r>
            <a:r>
              <a:rPr lang="th-TH" sz="3600" dirty="0">
                <a:latin typeface="+mj-lt"/>
              </a:rPr>
              <a:t>หรือ </a:t>
            </a:r>
            <a:r>
              <a:rPr lang="en-US" sz="3600" dirty="0" err="1">
                <a:latin typeface="+mj-lt"/>
              </a:rPr>
              <a:t>Goto</a:t>
            </a:r>
            <a:endParaRPr lang="th-TH" sz="36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83E10-3CCC-2561-B400-B0306301C2F3}"/>
              </a:ext>
            </a:extLst>
          </p:cNvPr>
          <p:cNvSpPr txBox="1"/>
          <p:nvPr/>
        </p:nvSpPr>
        <p:spPr>
          <a:xfrm>
            <a:off x="899853" y="4412609"/>
            <a:ext cx="371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ASM : Assembly language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758388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B23C32-0925-7FA3-C163-EC87DA3C1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26" y="1884437"/>
            <a:ext cx="11501134" cy="3578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3104E-34B4-0480-390E-D2CD0675300B}"/>
              </a:ext>
            </a:extLst>
          </p:cNvPr>
          <p:cNvSpPr txBox="1"/>
          <p:nvPr/>
        </p:nvSpPr>
        <p:spPr>
          <a:xfrm>
            <a:off x="5841558" y="5868572"/>
            <a:ext cx="5915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https://www.tutorialspoint.com/assembly_programming/assembly_conditions.htm</a:t>
            </a:r>
            <a:endParaRPr lang="th-TH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2F50E5A-7140-F5E0-8CD6-D925795CF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84013"/>
            <a:ext cx="10058400" cy="794968"/>
          </a:xfrm>
        </p:spPr>
        <p:txBody>
          <a:bodyPr/>
          <a:lstStyle/>
          <a:p>
            <a:r>
              <a:rPr lang="en-US" dirty="0"/>
              <a:t>Jump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57869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1425-E283-5D54-8297-8F4F8FC241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738" y="106290"/>
            <a:ext cx="10058400" cy="828675"/>
          </a:xfrm>
        </p:spPr>
        <p:txBody>
          <a:bodyPr/>
          <a:lstStyle/>
          <a:p>
            <a:r>
              <a:rPr lang="en-US" dirty="0"/>
              <a:t>Looping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EF2BE8-39C9-0331-A21B-549385D07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388" y="1782439"/>
            <a:ext cx="6715223" cy="374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84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6460-C02C-1B8C-5DE0-661FA3258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Non-structural Language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2B53C-573B-5F2C-A1B8-2906481B1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4000" dirty="0"/>
              <a:t>ข้อเสีย</a:t>
            </a:r>
          </a:p>
          <a:p>
            <a:r>
              <a:rPr lang="th-TH" sz="4000" dirty="0"/>
              <a:t>- กำหนดขอบเขตด้วยคำสั่ง</a:t>
            </a:r>
            <a:r>
              <a:rPr lang="en-US" sz="4000" dirty="0"/>
              <a:t> jump </a:t>
            </a:r>
            <a:r>
              <a:rPr lang="th-TH" sz="4000" dirty="0"/>
              <a:t>หรือ </a:t>
            </a:r>
            <a:r>
              <a:rPr lang="en-US" sz="4000" dirty="0" err="1"/>
              <a:t>goto</a:t>
            </a:r>
            <a:r>
              <a:rPr lang="en-US" sz="4000" dirty="0"/>
              <a:t> (</a:t>
            </a:r>
            <a:r>
              <a:rPr lang="th-TH" sz="4000" dirty="0"/>
              <a:t>ไม่มี </a:t>
            </a:r>
            <a:r>
              <a:rPr lang="en-US" sz="4000" dirty="0"/>
              <a:t>parentheses () {} [])</a:t>
            </a:r>
          </a:p>
          <a:p>
            <a:r>
              <a:rPr lang="en-US" sz="4000" dirty="0"/>
              <a:t>- </a:t>
            </a:r>
            <a:r>
              <a:rPr lang="th-TH" sz="4000" dirty="0"/>
              <a:t>ยากต่อการใช้ </a:t>
            </a:r>
            <a:r>
              <a:rPr lang="en-US" sz="4000" dirty="0"/>
              <a:t>flow control (flow chart)</a:t>
            </a:r>
          </a:p>
          <a:p>
            <a:r>
              <a:rPr lang="en-US" sz="4000" dirty="0"/>
              <a:t>- </a:t>
            </a:r>
            <a:r>
              <a:rPr lang="th-TH" sz="4000" dirty="0"/>
              <a:t>ยากต่อการทำงานร่วมกัน</a:t>
            </a:r>
            <a:r>
              <a:rPr lang="en-US" sz="4000" dirty="0"/>
              <a:t>!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2608919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6460-C02C-1B8C-5DE0-661FA3258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Non-structural Language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2B53C-573B-5F2C-A1B8-2906481B1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Disadvantage</a:t>
            </a:r>
            <a:endParaRPr lang="th-TH" sz="4000" dirty="0"/>
          </a:p>
          <a:p>
            <a:r>
              <a:rPr lang="th-TH" sz="4000" dirty="0"/>
              <a:t>- </a:t>
            </a:r>
            <a:r>
              <a:rPr lang="en-US" sz="4000" dirty="0"/>
              <a:t>Scope flow with “JUMP” (NO</a:t>
            </a:r>
            <a:r>
              <a:rPr lang="th-TH" sz="4000" dirty="0"/>
              <a:t> </a:t>
            </a:r>
            <a:r>
              <a:rPr lang="en-US" sz="4000" dirty="0"/>
              <a:t>parentheses () {} [])</a:t>
            </a:r>
          </a:p>
          <a:p>
            <a:r>
              <a:rPr lang="en-US" sz="4000" dirty="0"/>
              <a:t>- Hard to implemented flow control (flow chart)</a:t>
            </a:r>
          </a:p>
          <a:p>
            <a:r>
              <a:rPr lang="en-US" sz="4000" dirty="0"/>
              <a:t>- lack of collaboration!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1791601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62BE5-FAEB-F711-DD00-2BF67EC63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Oriented Programming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AC04F-153E-1CB9-436C-1B192F226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63692"/>
            <a:ext cx="10058400" cy="3805402"/>
          </a:xfrm>
        </p:spPr>
        <p:txBody>
          <a:bodyPr>
            <a:normAutofit/>
          </a:bodyPr>
          <a:lstStyle/>
          <a:p>
            <a:r>
              <a:rPr lang="en-US" sz="3600" dirty="0"/>
              <a:t>concept of calling procedure. Procedures, also known as routines, subroutines or functions</a:t>
            </a:r>
          </a:p>
          <a:p>
            <a:endParaRPr lang="en-US" sz="3600" dirty="0"/>
          </a:p>
          <a:p>
            <a:r>
              <a:rPr lang="th-TH" sz="3600" dirty="0"/>
              <a:t>การเขียนโปรแกรมโดยเรียกใช้ </a:t>
            </a:r>
            <a:r>
              <a:rPr lang="en-US" sz="3600" dirty="0"/>
              <a:t>scope </a:t>
            </a:r>
            <a:r>
              <a:rPr lang="th-TH" sz="3600" dirty="0"/>
              <a:t>คำสั่ง หรือ </a:t>
            </a:r>
            <a:r>
              <a:rPr lang="en-US" sz="3600" dirty="0"/>
              <a:t>function </a:t>
            </a:r>
            <a:endParaRPr lang="th-TH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0B54D-1663-BDF1-7D49-AA60CC854E47}"/>
              </a:ext>
            </a:extLst>
          </p:cNvPr>
          <p:cNvSpPr txBox="1"/>
          <p:nvPr/>
        </p:nvSpPr>
        <p:spPr>
          <a:xfrm>
            <a:off x="5136864" y="5977468"/>
            <a:ext cx="705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https://www.geeksforgeeks.org/differences-between-procedural-and-object-oriented-programming/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58727-9639-A90B-4FE3-2C728EFF231B}"/>
              </a:ext>
            </a:extLst>
          </p:cNvPr>
          <p:cNvSpPr txBox="1"/>
          <p:nvPr/>
        </p:nvSpPr>
        <p:spPr>
          <a:xfrm>
            <a:off x="6554740" y="4991450"/>
            <a:ext cx="4600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FORTRAN, ALGOL, COBOL, Pascal and C. 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869362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F34FF-1915-1DD1-E914-463FC8315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749" y="61906"/>
            <a:ext cx="6780501" cy="673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34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EF09-DDF9-493E-770A-95B4C252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1351"/>
            <a:ext cx="10058400" cy="11622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What is OOP &amp;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DCB35-6F68-8E75-363C-EEBBC2870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46245"/>
            <a:ext cx="10058400" cy="4563611"/>
          </a:xfrm>
        </p:spPr>
        <p:txBody>
          <a:bodyPr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dirty="0"/>
              <a:t>Object-oriented programming (OOP)</a:t>
            </a:r>
          </a:p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0" b="1" dirty="0"/>
              <a:t>+</a:t>
            </a:r>
          </a:p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dirty="0"/>
              <a:t>Data structure &amp; Algorithm</a:t>
            </a:r>
          </a:p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b="1" dirty="0"/>
              <a:t>≈</a:t>
            </a:r>
          </a:p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600" b="1" dirty="0"/>
              <a:t>Programming 2</a:t>
            </a:r>
          </a:p>
          <a:p>
            <a:pPr indent="-228600"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5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th-TH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FF4EA-83F2-9E4A-E9FD-178D053FAB2A}"/>
              </a:ext>
            </a:extLst>
          </p:cNvPr>
          <p:cNvSpPr txBox="1"/>
          <p:nvPr/>
        </p:nvSpPr>
        <p:spPr>
          <a:xfrm>
            <a:off x="4764844" y="1648870"/>
            <a:ext cx="6577071" cy="3560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56812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1E08F6-C300-376D-4CEB-48D5087FE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55" y="1247629"/>
            <a:ext cx="10509439" cy="436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27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EF09-DDF9-493E-770A-95B4C252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50" y="647495"/>
            <a:ext cx="10126099" cy="1256805"/>
          </a:xfrm>
        </p:spPr>
        <p:txBody>
          <a:bodyPr anchor="ctr">
            <a:normAutofit/>
          </a:bodyPr>
          <a:lstStyle/>
          <a:p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Object-oriented programming (OOP)</a:t>
            </a:r>
            <a:endParaRPr lang="th-TH" sz="6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82DAC-AB4E-4620-1807-3C401C31D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579342"/>
            <a:ext cx="9062409" cy="3228063"/>
          </a:xfrm>
        </p:spPr>
        <p:txBody>
          <a:bodyPr anchor="t">
            <a:normAutofit/>
          </a:bodyPr>
          <a:lstStyle/>
          <a:p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Programming paradigm using “OBJECT” concept</a:t>
            </a:r>
          </a:p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รูปแบบหนึ่งของการเขียนโปรแกรมที่มองทุกอยางเป็น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“OBJECT”</a:t>
            </a:r>
          </a:p>
          <a:p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11871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DD3CA-B9A4-0632-8270-FB80E8ABB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73081"/>
          </a:xfrm>
        </p:spPr>
        <p:txBody>
          <a:bodyPr>
            <a:normAutofit/>
          </a:bodyPr>
          <a:lstStyle/>
          <a:p>
            <a:r>
              <a:rPr lang="en-US" sz="5400" dirty="0"/>
              <a:t>OOP Concept</a:t>
            </a:r>
            <a:endParaRPr lang="th-TH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35971-76C1-8BCE-08D3-36A8D266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80470"/>
            <a:ext cx="10058400" cy="378862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Encapsulation - </a:t>
            </a:r>
            <a:r>
              <a:rPr lang="th-TH" sz="4000" dirty="0"/>
              <a:t>เก็บตัวแปรและ </a:t>
            </a:r>
            <a:r>
              <a:rPr lang="en-US" sz="4000" dirty="0"/>
              <a:t>function </a:t>
            </a:r>
            <a:r>
              <a:rPr lang="th-TH" sz="4000" dirty="0"/>
              <a:t>ไว้ใน </a:t>
            </a:r>
            <a:r>
              <a:rPr lang="en-US" sz="4000" dirty="0"/>
              <a:t>class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Abstraction - </a:t>
            </a:r>
            <a:r>
              <a:rPr lang="th-TH" sz="4000" dirty="0"/>
              <a:t>ไม่จำเป็นต้องเขียน </a:t>
            </a:r>
            <a:r>
              <a:rPr lang="en-US" sz="4000" dirty="0"/>
              <a:t>function </a:t>
            </a:r>
            <a:r>
              <a:rPr lang="th-TH" sz="4000" dirty="0"/>
              <a:t>ให้สมบูรณ์</a:t>
            </a:r>
            <a:r>
              <a:rPr lang="en-US" sz="40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Inheritance - </a:t>
            </a:r>
            <a:r>
              <a:rPr lang="th-TH" sz="4000" dirty="0"/>
              <a:t>สามารถนำ </a:t>
            </a:r>
            <a:r>
              <a:rPr lang="en-US" sz="4000" dirty="0"/>
              <a:t>code </a:t>
            </a:r>
            <a:r>
              <a:rPr lang="th-TH" sz="4000" dirty="0"/>
              <a:t>ที่เขียนไว้อยู่แล้วมาใช้ใหม่ได้</a:t>
            </a:r>
            <a:endParaRPr lang="en-US" sz="4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Polymorphism – function </a:t>
            </a:r>
            <a:r>
              <a:rPr lang="th-TH" sz="4000" dirty="0"/>
              <a:t>มีความยืดหยุ่นปรับตัวได้ตามการใช้งาน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83D473-89D4-1906-D20A-37E5B1E8747B}"/>
              </a:ext>
            </a:extLst>
          </p:cNvPr>
          <p:cNvSpPr txBox="1"/>
          <p:nvPr/>
        </p:nvSpPr>
        <p:spPr>
          <a:xfrm>
            <a:off x="9655730" y="5120641"/>
            <a:ext cx="20361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BY C++</a:t>
            </a:r>
            <a:endParaRPr lang="th-TH" sz="6600" dirty="0"/>
          </a:p>
        </p:txBody>
      </p:sp>
    </p:spTree>
    <p:extLst>
      <p:ext uri="{BB962C8B-B14F-4D97-AF65-F5344CB8AC3E}">
        <p14:creationId xmlns:p14="http://schemas.microsoft.com/office/powerpoint/2010/main" val="306014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F1D35-FF91-2C10-EE97-5B2E2011E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not OOP?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871AE-1054-0737-4823-D007B9C33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- model base programming (Simulink , UE)</a:t>
            </a:r>
          </a:p>
          <a:p>
            <a:r>
              <a:rPr lang="en-US" sz="3600" dirty="0"/>
              <a:t>- ladder (PLC)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BA0118-3C47-A05E-40A3-C49F954D4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710" y="2652426"/>
            <a:ext cx="5379930" cy="344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LC program example with toggle or flip-flop function | Ladder logic, Plc  programming, Logic programming">
            <a:extLst>
              <a:ext uri="{FF2B5EF4-FFF2-40B4-BE49-F238E27FC236}">
                <a16:creationId xmlns:a16="http://schemas.microsoft.com/office/drawing/2014/main" id="{EDFEC3B4-AF19-6043-DCE8-6B59A3787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3118660"/>
            <a:ext cx="3140334" cy="298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067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F1D35-FF91-2C10-EE97-5B2E2011E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not OOP?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871AE-1054-0737-4823-D007B9C33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- Concurrent statement (VHDL)</a:t>
            </a:r>
          </a:p>
          <a:p>
            <a:r>
              <a:rPr lang="en-US" sz="3600" dirty="0"/>
              <a:t>- Quantum Computing (IBM Quantum GATE)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4AAA76-A882-597C-5D81-2367D9173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356" y="3177752"/>
            <a:ext cx="3826522" cy="288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erforming Addition on IBMs Quantum Computers — Quantum Computing UK">
            <a:extLst>
              <a:ext uri="{FF2B5EF4-FFF2-40B4-BE49-F238E27FC236}">
                <a16:creationId xmlns:a16="http://schemas.microsoft.com/office/drawing/2014/main" id="{4E541238-5886-19C6-5652-438C0092A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50581"/>
            <a:ext cx="5349728" cy="301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537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9908-4A5B-ADCD-98EA-77BCD4D1B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Language (</a:t>
            </a:r>
            <a:r>
              <a:rPr lang="th-TH" dirty="0"/>
              <a:t>การเลือกใช้</a:t>
            </a:r>
            <a:r>
              <a:rPr lang="en-US" dirty="0"/>
              <a:t>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0F2C7-F464-9B1A-CE3B-3D2C3DD18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72905"/>
            <a:ext cx="10722808" cy="3649055"/>
          </a:xfrm>
        </p:spPr>
        <p:txBody>
          <a:bodyPr>
            <a:normAutofit/>
          </a:bodyPr>
          <a:lstStyle/>
          <a:p>
            <a:r>
              <a:rPr lang="en-US" sz="4400" dirty="0"/>
              <a:t>- Depending on purpose </a:t>
            </a:r>
            <a:r>
              <a:rPr lang="th-TH" sz="4400" dirty="0"/>
              <a:t>	จุดประสงค์ของการใช้งาน</a:t>
            </a:r>
            <a:endParaRPr lang="en-US" sz="4400" dirty="0"/>
          </a:p>
          <a:p>
            <a:r>
              <a:rPr lang="en-US" sz="4400" dirty="0"/>
              <a:t>- hardware capability </a:t>
            </a:r>
            <a:r>
              <a:rPr lang="th-TH" sz="4400" dirty="0"/>
              <a:t>	ความสามารถของ </a:t>
            </a:r>
            <a:r>
              <a:rPr lang="en-US" sz="4400" dirty="0"/>
              <a:t>hardware</a:t>
            </a:r>
          </a:p>
          <a:p>
            <a:r>
              <a:rPr lang="en-US" sz="4400" dirty="0"/>
              <a:t>- collaboration size </a:t>
            </a:r>
            <a:r>
              <a:rPr lang="th-TH" sz="4400" dirty="0"/>
              <a:t>		จำนวนของผู้ร่วมงานในทีม</a:t>
            </a:r>
          </a:p>
          <a:p>
            <a:r>
              <a:rPr lang="th-TH" sz="4400" dirty="0">
                <a:solidFill>
                  <a:schemeClr val="bg1">
                    <a:lumMod val="65000"/>
                  </a:schemeClr>
                </a:solidFill>
              </a:rPr>
              <a:t>- 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support availability		</a:t>
            </a:r>
            <a:r>
              <a:rPr lang="th-TH" sz="4400" dirty="0">
                <a:solidFill>
                  <a:schemeClr val="bg1">
                    <a:lumMod val="65000"/>
                  </a:schemeClr>
                </a:solidFill>
              </a:rPr>
              <a:t>เข้ากับยุคสมัย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124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9908-4A5B-ADCD-98EA-77BCD4D1B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</a:t>
            </a:r>
            <a:r>
              <a:rPr lang="th-TH" dirty="0"/>
              <a:t>บทสรุป</a:t>
            </a:r>
            <a:r>
              <a:rPr lang="en-US" dirty="0"/>
              <a:t>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0F2C7-F464-9B1A-CE3B-3D2C3DD18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72905"/>
            <a:ext cx="10722808" cy="3649055"/>
          </a:xfrm>
        </p:spPr>
        <p:txBody>
          <a:bodyPr>
            <a:normAutofit/>
          </a:bodyPr>
          <a:lstStyle/>
          <a:p>
            <a:r>
              <a:rPr lang="th-TH" sz="4400" dirty="0">
                <a:solidFill>
                  <a:schemeClr val="tx1"/>
                </a:solidFill>
              </a:rPr>
              <a:t>- </a:t>
            </a:r>
            <a:r>
              <a:rPr lang="en-US" sz="4400" dirty="0">
                <a:solidFill>
                  <a:schemeClr val="tx1"/>
                </a:solidFill>
              </a:rPr>
              <a:t>History of programming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paradigm</a:t>
            </a:r>
          </a:p>
          <a:p>
            <a:r>
              <a:rPr lang="en-US" sz="4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Why we have to study this?</a:t>
            </a:r>
          </a:p>
          <a:p>
            <a:r>
              <a:rPr lang="en-US" sz="4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4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ประวิติของรูปแบบการเขียนโปรแกรม</a:t>
            </a:r>
          </a:p>
          <a:p>
            <a:r>
              <a:rPr lang="th-TH" sz="4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ทำไมต้องเรียนวิชานี้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925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6A6413-58E8-68B5-99C4-DC3580E9D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3800" dirty="0"/>
              <a:t>LAB Section</a:t>
            </a:r>
            <a:endParaRPr lang="th-TH" sz="13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905185-602A-5B18-F6BF-1117E827A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81771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CBF7C-4D10-D259-F288-42F5B671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Objective</a:t>
            </a:r>
            <a:endParaRPr lang="th-TH" sz="5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E7A28-92F4-3725-E2F5-6DCD78DFF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3029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800" dirty="0"/>
              <a:t> Install C++ compiler (VS CODE) (</a:t>
            </a:r>
            <a:r>
              <a:rPr lang="en-US" sz="4800" dirty="0">
                <a:hlinkClick r:id="rId2"/>
              </a:rPr>
              <a:t>Code block</a:t>
            </a:r>
            <a:r>
              <a:rPr lang="en-US" sz="48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600" dirty="0">
                <a:hlinkClick r:id="rId3"/>
              </a:rPr>
              <a:t>Windows</a:t>
            </a:r>
            <a:endParaRPr lang="en-US" sz="4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600" dirty="0">
                <a:hlinkClick r:id="rId4"/>
              </a:rPr>
              <a:t>MAC</a:t>
            </a:r>
            <a:endParaRPr lang="en-US" sz="4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600" dirty="0">
                <a:hlinkClick r:id="rId5"/>
              </a:rPr>
              <a:t>Linux</a:t>
            </a:r>
            <a:endParaRPr lang="en-US" sz="4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4800" dirty="0"/>
              <a:t> Remind C programming skill</a:t>
            </a:r>
            <a:endParaRPr lang="th-TH" sz="4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D6966C-9BE7-7C7F-8432-7F5E4E555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236" y="3429000"/>
            <a:ext cx="1575978" cy="157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de blocks - jak go wykorzystywać? - Magazyn-Comp.pl">
            <a:extLst>
              <a:ext uri="{FF2B5EF4-FFF2-40B4-BE49-F238E27FC236}">
                <a16:creationId xmlns:a16="http://schemas.microsoft.com/office/drawing/2014/main" id="{2BBA74B2-50FF-FDAF-1CAF-B3B6DE894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6" t="19455" r="28128" b="20953"/>
          <a:stretch/>
        </p:blipFill>
        <p:spPr bwMode="auto">
          <a:xfrm>
            <a:off x="7416801" y="3429000"/>
            <a:ext cx="1888374" cy="157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864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FE74E-444F-6635-829E-159059DA557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6434" y="151087"/>
            <a:ext cx="10058400" cy="763795"/>
          </a:xfrm>
        </p:spPr>
        <p:txBody>
          <a:bodyPr/>
          <a:lstStyle/>
          <a:p>
            <a:r>
              <a:rPr lang="en-US" dirty="0"/>
              <a:t>VS code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5C0D5A-4067-98AF-0024-F865C9D9BAC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52927" y="1007796"/>
            <a:ext cx="11420475" cy="36337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E2F10F-87E9-AD39-483C-3FD9860BEC2B}"/>
              </a:ext>
            </a:extLst>
          </p:cNvPr>
          <p:cNvSpPr txBox="1"/>
          <p:nvPr/>
        </p:nvSpPr>
        <p:spPr>
          <a:xfrm>
            <a:off x="769121" y="2973937"/>
            <a:ext cx="320922" cy="523220"/>
          </a:xfrm>
          <a:prstGeom prst="rect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1</a:t>
            </a:r>
            <a:endParaRPr lang="th-TH" sz="28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843316-664C-0252-AC44-D25F0AF96B4D}"/>
              </a:ext>
            </a:extLst>
          </p:cNvPr>
          <p:cNvSpPr txBox="1"/>
          <p:nvPr/>
        </p:nvSpPr>
        <p:spPr>
          <a:xfrm>
            <a:off x="1540151" y="1329565"/>
            <a:ext cx="320922" cy="523220"/>
          </a:xfrm>
          <a:prstGeom prst="rect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2</a:t>
            </a:r>
            <a:endParaRPr lang="th-TH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BE85DB-B4B8-5AB9-310B-CF67CF74AA39}"/>
              </a:ext>
            </a:extLst>
          </p:cNvPr>
          <p:cNvSpPr txBox="1"/>
          <p:nvPr/>
        </p:nvSpPr>
        <p:spPr>
          <a:xfrm>
            <a:off x="3521352" y="1852785"/>
            <a:ext cx="320922" cy="523220"/>
          </a:xfrm>
          <a:prstGeom prst="rect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3</a:t>
            </a:r>
            <a:endParaRPr lang="th-TH" sz="2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6BD08-0310-4BFE-4661-5CD4F1EFABEC}"/>
              </a:ext>
            </a:extLst>
          </p:cNvPr>
          <p:cNvSpPr txBox="1"/>
          <p:nvPr/>
        </p:nvSpPr>
        <p:spPr>
          <a:xfrm>
            <a:off x="8101897" y="2807598"/>
            <a:ext cx="320922" cy="523220"/>
          </a:xfrm>
          <a:prstGeom prst="rect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4</a:t>
            </a:r>
            <a:endParaRPr lang="th-TH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DF7DCF-7E5F-8D00-5ADD-DA6995DE4E33}"/>
              </a:ext>
            </a:extLst>
          </p:cNvPr>
          <p:cNvSpPr txBox="1"/>
          <p:nvPr/>
        </p:nvSpPr>
        <p:spPr>
          <a:xfrm>
            <a:off x="452927" y="4963352"/>
            <a:ext cx="31229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1. click extension menu</a:t>
            </a:r>
          </a:p>
          <a:p>
            <a:r>
              <a:rPr lang="en-US" sz="3200" dirty="0"/>
              <a:t>2. Type </a:t>
            </a:r>
            <a:r>
              <a:rPr lang="en-US" sz="3200" dirty="0" err="1"/>
              <a:t>c++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A96AC-935D-2DF7-2B1D-337E20A39140}"/>
              </a:ext>
            </a:extLst>
          </p:cNvPr>
          <p:cNvSpPr txBox="1"/>
          <p:nvPr/>
        </p:nvSpPr>
        <p:spPr>
          <a:xfrm>
            <a:off x="4750037" y="4963352"/>
            <a:ext cx="71785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3. Find c/</a:t>
            </a:r>
            <a:r>
              <a:rPr lang="en-US" sz="3200" dirty="0" err="1"/>
              <a:t>c++</a:t>
            </a:r>
            <a:r>
              <a:rPr lang="en-US" sz="3200" dirty="0"/>
              <a:t> IntelliSense, debugging and code </a:t>
            </a:r>
            <a:r>
              <a:rPr lang="en-US" sz="3200" dirty="0" err="1"/>
              <a:t>broswing</a:t>
            </a:r>
            <a:endParaRPr lang="en-US" sz="3200" dirty="0"/>
          </a:p>
          <a:p>
            <a:r>
              <a:rPr lang="en-US" sz="3200" dirty="0"/>
              <a:t>4. Click install and Done!</a:t>
            </a:r>
          </a:p>
        </p:txBody>
      </p:sp>
    </p:spTree>
    <p:extLst>
      <p:ext uri="{BB962C8B-B14F-4D97-AF65-F5344CB8AC3E}">
        <p14:creationId xmlns:p14="http://schemas.microsoft.com/office/powerpoint/2010/main" val="152347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EF09-DDF9-493E-770A-95B4C252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50" y="647495"/>
            <a:ext cx="10126099" cy="1256805"/>
          </a:xfrm>
        </p:spPr>
        <p:txBody>
          <a:bodyPr anchor="ctr">
            <a:normAutofit/>
          </a:bodyPr>
          <a:lstStyle/>
          <a:p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What is Object-oriented programming (OOP)</a:t>
            </a:r>
            <a:endParaRPr lang="th-TH" sz="6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82DAC-AB4E-4620-1807-3C401C31D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579342"/>
            <a:ext cx="9062409" cy="3228063"/>
          </a:xfrm>
        </p:spPr>
        <p:txBody>
          <a:bodyPr anchor="t">
            <a:normAutofit/>
          </a:bodyPr>
          <a:lstStyle/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Programming paradigm using “OBJECT” concept</a:t>
            </a:r>
          </a:p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รูปแบบหนึ่งของการเขียนโปรแกรมที่มองทุกอยางเป็น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“OBJECT”</a:t>
            </a:r>
          </a:p>
          <a:p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Most popular of Programming agreement (2022)</a:t>
            </a:r>
          </a:p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เป็นรูปแบบที่ใช้กันมากที่สุด (2565)</a:t>
            </a:r>
          </a:p>
        </p:txBody>
      </p:sp>
    </p:spTree>
    <p:extLst>
      <p:ext uri="{BB962C8B-B14F-4D97-AF65-F5344CB8AC3E}">
        <p14:creationId xmlns:p14="http://schemas.microsoft.com/office/powerpoint/2010/main" val="3938158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69AFA-83B0-63DA-4344-6866A171F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cout</a:t>
            </a:r>
            <a:r>
              <a:rPr lang="en-US" dirty="0"/>
              <a:t> (standard stream out)</a:t>
            </a:r>
            <a:endParaRPr lang="th-T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DA8F1F-CB60-FBAD-1B29-B51F049FD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4000" dirty="0"/>
              <a:t>ส่งออกข้อมูลทาง </a:t>
            </a:r>
            <a:r>
              <a:rPr lang="en-US" sz="4000" dirty="0"/>
              <a:t>standard output (</a:t>
            </a:r>
            <a:r>
              <a:rPr lang="th-TH" sz="4000" dirty="0"/>
              <a:t>เหมือน </a:t>
            </a:r>
            <a:r>
              <a:rPr lang="en-US" sz="4000" dirty="0" err="1"/>
              <a:t>printf</a:t>
            </a:r>
            <a:r>
              <a:rPr lang="en-US" sz="4000" dirty="0"/>
              <a:t>)</a:t>
            </a:r>
          </a:p>
          <a:p>
            <a:r>
              <a:rPr lang="en-US" sz="4000" dirty="0" err="1"/>
              <a:t>cout</a:t>
            </a:r>
            <a:r>
              <a:rPr lang="en-US" sz="4000" dirty="0"/>
              <a:t> &lt;&lt; a &lt;&lt; “string” &lt;&lt; b &lt;&lt; c;</a:t>
            </a:r>
          </a:p>
          <a:p>
            <a:r>
              <a:rPr lang="en-US" sz="4000" dirty="0"/>
              <a:t>- </a:t>
            </a:r>
            <a:r>
              <a:rPr lang="th-TH" sz="4000" dirty="0"/>
              <a:t>ใช้ได้กับตัวแปรหลายชนิด </a:t>
            </a:r>
            <a:r>
              <a:rPr lang="en-US" sz="4000" dirty="0"/>
              <a:t>(int float string)</a:t>
            </a:r>
          </a:p>
          <a:p>
            <a:r>
              <a:rPr lang="en-US" sz="4000" dirty="0"/>
              <a:t>- Chain call </a:t>
            </a:r>
            <a:r>
              <a:rPr lang="th-TH" sz="4000" dirty="0"/>
              <a:t>ได้ จะเริ่มส่งออกจากด้านซ้ายสุด</a:t>
            </a:r>
          </a:p>
          <a:p>
            <a:r>
              <a:rPr lang="th-TH" sz="4000" dirty="0"/>
              <a:t>- ถ้าต้องการเว้นบรรทัดให้ </a:t>
            </a:r>
            <a:r>
              <a:rPr lang="en-US" sz="4000" dirty="0"/>
              <a:t>chain </a:t>
            </a:r>
            <a:r>
              <a:rPr lang="en-US" sz="4000" dirty="0" err="1"/>
              <a:t>endl</a:t>
            </a:r>
            <a:r>
              <a:rPr lang="en-US" sz="4000" dirty="0"/>
              <a:t> </a:t>
            </a:r>
            <a:r>
              <a:rPr lang="th-TH" sz="4000" dirty="0"/>
              <a:t>ออกไป </a:t>
            </a:r>
            <a:r>
              <a:rPr lang="en-US" sz="4000" dirty="0"/>
              <a:t>(end line)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2523337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C55695-7958-9EB1-9110-376952EC0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83" y="1488214"/>
            <a:ext cx="4961305" cy="33522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6666C-87DF-1A1A-1647-835B293C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976" y="2491422"/>
            <a:ext cx="4674940" cy="134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44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69AFA-83B0-63DA-4344-6866A171F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function</a:t>
            </a:r>
            <a:endParaRPr lang="th-T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DA8F1F-CB60-FBAD-1B29-B51F049FD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- function declaration</a:t>
            </a:r>
          </a:p>
          <a:p>
            <a:pPr lvl="1"/>
            <a:r>
              <a:rPr lang="th-TH" sz="3400" dirty="0"/>
              <a:t>ประกาศ </a:t>
            </a:r>
            <a:r>
              <a:rPr lang="en-US" sz="3400" dirty="0"/>
              <a:t>function </a:t>
            </a:r>
            <a:r>
              <a:rPr lang="th-TH" sz="3400" dirty="0"/>
              <a:t>กำหนด ชื่อ</a:t>
            </a:r>
            <a:r>
              <a:rPr lang="en-US" sz="3400" dirty="0"/>
              <a:t>,</a:t>
            </a:r>
            <a:r>
              <a:rPr lang="th-TH" sz="3400" dirty="0"/>
              <a:t> </a:t>
            </a:r>
            <a:r>
              <a:rPr lang="en-US" sz="3400" dirty="0"/>
              <a:t>return type, parameter</a:t>
            </a:r>
          </a:p>
          <a:p>
            <a:pPr lvl="1"/>
            <a:r>
              <a:rPr lang="th-TH" sz="3400" dirty="0"/>
              <a:t>สามารถใส่ </a:t>
            </a:r>
            <a:r>
              <a:rPr lang="en-US" sz="3200" dirty="0"/>
              <a:t>definition</a:t>
            </a:r>
            <a:r>
              <a:rPr lang="th-TH" sz="3200" dirty="0"/>
              <a:t> ลงไปได้</a:t>
            </a:r>
            <a:endParaRPr lang="en-US" sz="3400" dirty="0"/>
          </a:p>
          <a:p>
            <a:r>
              <a:rPr lang="en-US" sz="3600" dirty="0"/>
              <a:t>- function definition</a:t>
            </a:r>
          </a:p>
          <a:p>
            <a:pPr lvl="1"/>
            <a:r>
              <a:rPr lang="th-TH" sz="3400" dirty="0"/>
              <a:t>ส่วนการทำงานของ </a:t>
            </a:r>
            <a:r>
              <a:rPr lang="en-US" sz="3400" dirty="0"/>
              <a:t>function</a:t>
            </a:r>
          </a:p>
          <a:p>
            <a:pPr lvl="1"/>
            <a:r>
              <a:rPr lang="th-TH" sz="3400" dirty="0"/>
              <a:t>จับคู่กับ </a:t>
            </a:r>
            <a:r>
              <a:rPr lang="en-US" sz="3200" dirty="0"/>
              <a:t>declaration</a:t>
            </a:r>
            <a:r>
              <a:rPr lang="th-TH" sz="3200" dirty="0"/>
              <a:t> ที่เคยประกาศมาแล้ว</a:t>
            </a:r>
            <a:endParaRPr lang="th-TH" sz="3400" dirty="0"/>
          </a:p>
        </p:txBody>
      </p:sp>
    </p:spTree>
    <p:extLst>
      <p:ext uri="{BB962C8B-B14F-4D97-AF65-F5344CB8AC3E}">
        <p14:creationId xmlns:p14="http://schemas.microsoft.com/office/powerpoint/2010/main" val="482440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6D3C2DC-9542-66DA-DDB5-6A550527C0F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149600" y="3328534"/>
            <a:ext cx="9042400" cy="3346450"/>
          </a:xfr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210CE57E-406C-2F78-582F-31FD8C6A0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0" y="183016"/>
            <a:ext cx="7862596" cy="28829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81D8FF-7B24-C6F3-F4C8-D9FC8B73E913}"/>
              </a:ext>
            </a:extLst>
          </p:cNvPr>
          <p:cNvSpPr txBox="1"/>
          <p:nvPr/>
        </p:nvSpPr>
        <p:spPr>
          <a:xfrm>
            <a:off x="587829" y="1166327"/>
            <a:ext cx="2108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Declaration</a:t>
            </a:r>
            <a:endParaRPr lang="th-TH" sz="4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47DF4-DC4E-38CC-07D1-8F3A9C225EBE}"/>
              </a:ext>
            </a:extLst>
          </p:cNvPr>
          <p:cNvSpPr txBox="1"/>
          <p:nvPr/>
        </p:nvSpPr>
        <p:spPr>
          <a:xfrm>
            <a:off x="587829" y="4697417"/>
            <a:ext cx="17956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Definition</a:t>
            </a:r>
            <a:endParaRPr lang="th-TH" sz="4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5230F3-B380-CBFE-2E44-CB64AA81AA34}"/>
              </a:ext>
            </a:extLst>
          </p:cNvPr>
          <p:cNvSpPr txBox="1"/>
          <p:nvPr/>
        </p:nvSpPr>
        <p:spPr>
          <a:xfrm>
            <a:off x="1100789" y="2944536"/>
            <a:ext cx="769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Main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284970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BFEB72B-EA05-1FB7-EE06-31CE1FFCD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B76A3C-FBC6-8D8B-B9C3-7D748AC1ADD9}"/>
              </a:ext>
            </a:extLst>
          </p:cNvPr>
          <p:cNvSpPr txBox="1"/>
          <p:nvPr/>
        </p:nvSpPr>
        <p:spPr>
          <a:xfrm>
            <a:off x="6991026" y="2542206"/>
            <a:ext cx="3617880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Open file</a:t>
            </a:r>
          </a:p>
          <a:p>
            <a:pPr marL="342900" indent="-342900">
              <a:buAutoNum type="arabicPeriod"/>
            </a:pPr>
            <a:r>
              <a:rPr lang="en-US" sz="2800" dirty="0"/>
              <a:t>Click Debug</a:t>
            </a:r>
          </a:p>
          <a:p>
            <a:pPr marL="342900" indent="-342900">
              <a:buAutoNum type="arabicPeriod"/>
            </a:pPr>
            <a:r>
              <a:rPr lang="en-US" sz="2800" dirty="0"/>
              <a:t>Select compiler (C/C++)</a:t>
            </a:r>
          </a:p>
          <a:p>
            <a:pPr marL="342900" indent="-342900">
              <a:buAutoNum type="arabicPeriod"/>
            </a:pPr>
            <a:r>
              <a:rPr lang="en-US" sz="2800" dirty="0"/>
              <a:t>See the output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58986-BEF9-28A7-858E-31697981EC40}"/>
              </a:ext>
            </a:extLst>
          </p:cNvPr>
          <p:cNvSpPr txBox="1"/>
          <p:nvPr/>
        </p:nvSpPr>
        <p:spPr>
          <a:xfrm>
            <a:off x="11219405" y="333374"/>
            <a:ext cx="350553" cy="523220"/>
          </a:xfrm>
          <a:prstGeom prst="rect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2</a:t>
            </a:r>
            <a:endParaRPr lang="th-TH" sz="28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72888A-C48D-1C29-A3C3-CA579F9B270A}"/>
              </a:ext>
            </a:extLst>
          </p:cNvPr>
          <p:cNvSpPr txBox="1"/>
          <p:nvPr/>
        </p:nvSpPr>
        <p:spPr>
          <a:xfrm>
            <a:off x="7835503" y="439121"/>
            <a:ext cx="350553" cy="523220"/>
          </a:xfrm>
          <a:prstGeom prst="rect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3</a:t>
            </a:r>
            <a:endParaRPr lang="th-TH" sz="28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626724-DEB6-894B-4159-3312E6752E4D}"/>
              </a:ext>
            </a:extLst>
          </p:cNvPr>
          <p:cNvSpPr txBox="1"/>
          <p:nvPr/>
        </p:nvSpPr>
        <p:spPr>
          <a:xfrm>
            <a:off x="2461071" y="5934852"/>
            <a:ext cx="350553" cy="523220"/>
          </a:xfrm>
          <a:prstGeom prst="rect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4</a:t>
            </a:r>
            <a:endParaRPr lang="th-TH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13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BFEB72B-EA05-1FB7-EE06-31CE1FFCD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B76A3C-FBC6-8D8B-B9C3-7D748AC1ADD9}"/>
              </a:ext>
            </a:extLst>
          </p:cNvPr>
          <p:cNvSpPr txBox="1"/>
          <p:nvPr/>
        </p:nvSpPr>
        <p:spPr>
          <a:xfrm>
            <a:off x="6991026" y="2542206"/>
            <a:ext cx="3617880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Open file</a:t>
            </a:r>
          </a:p>
          <a:p>
            <a:pPr marL="342900" indent="-342900">
              <a:buAutoNum type="arabicPeriod"/>
            </a:pPr>
            <a:r>
              <a:rPr lang="en-US" sz="2800" dirty="0"/>
              <a:t>Click Debug</a:t>
            </a:r>
          </a:p>
          <a:p>
            <a:pPr marL="342900" indent="-342900">
              <a:buAutoNum type="arabicPeriod"/>
            </a:pPr>
            <a:r>
              <a:rPr lang="en-US" sz="2800" dirty="0"/>
              <a:t>Select compiler (C/C++)</a:t>
            </a:r>
          </a:p>
          <a:p>
            <a:pPr marL="342900" indent="-342900">
              <a:buAutoNum type="arabicPeriod"/>
            </a:pPr>
            <a:r>
              <a:rPr lang="en-US" sz="2800" dirty="0"/>
              <a:t>See the output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58986-BEF9-28A7-858E-31697981EC40}"/>
              </a:ext>
            </a:extLst>
          </p:cNvPr>
          <p:cNvSpPr txBox="1"/>
          <p:nvPr/>
        </p:nvSpPr>
        <p:spPr>
          <a:xfrm>
            <a:off x="11219405" y="333374"/>
            <a:ext cx="350553" cy="523220"/>
          </a:xfrm>
          <a:prstGeom prst="rect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2</a:t>
            </a:r>
            <a:endParaRPr lang="th-TH" sz="28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72888A-C48D-1C29-A3C3-CA579F9B270A}"/>
              </a:ext>
            </a:extLst>
          </p:cNvPr>
          <p:cNvSpPr txBox="1"/>
          <p:nvPr/>
        </p:nvSpPr>
        <p:spPr>
          <a:xfrm>
            <a:off x="7835503" y="439121"/>
            <a:ext cx="350553" cy="523220"/>
          </a:xfrm>
          <a:prstGeom prst="rect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3</a:t>
            </a:r>
            <a:endParaRPr lang="th-TH" sz="28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626724-DEB6-894B-4159-3312E6752E4D}"/>
              </a:ext>
            </a:extLst>
          </p:cNvPr>
          <p:cNvSpPr txBox="1"/>
          <p:nvPr/>
        </p:nvSpPr>
        <p:spPr>
          <a:xfrm>
            <a:off x="2461071" y="5934852"/>
            <a:ext cx="350553" cy="523220"/>
          </a:xfrm>
          <a:prstGeom prst="rect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4</a:t>
            </a:r>
            <a:endParaRPr lang="th-TH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828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A08182-C75A-FF50-65C5-13B768568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44" t="2598" r="36383" b="40060"/>
          <a:stretch/>
        </p:blipFill>
        <p:spPr>
          <a:xfrm>
            <a:off x="3232158" y="1228503"/>
            <a:ext cx="8215891" cy="53057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EBFA232-3EAE-9515-7C57-622EF9FAB886}"/>
              </a:ext>
            </a:extLst>
          </p:cNvPr>
          <p:cNvSpPr txBox="1">
            <a:spLocks/>
          </p:cNvSpPr>
          <p:nvPr/>
        </p:nvSpPr>
        <p:spPr>
          <a:xfrm>
            <a:off x="490790" y="298580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Breakpoint</a:t>
            </a:r>
            <a:endParaRPr lang="th-TH" sz="5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A994F3-C5B7-5B60-79B7-F08E3861AA9A}"/>
              </a:ext>
            </a:extLst>
          </p:cNvPr>
          <p:cNvCxnSpPr/>
          <p:nvPr/>
        </p:nvCxnSpPr>
        <p:spPr>
          <a:xfrm>
            <a:off x="2373742" y="5311943"/>
            <a:ext cx="85841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63AA8B-4BEA-89EB-213B-5D3815B268B3}"/>
              </a:ext>
            </a:extLst>
          </p:cNvPr>
          <p:cNvSpPr txBox="1"/>
          <p:nvPr/>
        </p:nvSpPr>
        <p:spPr>
          <a:xfrm>
            <a:off x="310393" y="5019555"/>
            <a:ext cx="206334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Breakpoint</a:t>
            </a:r>
            <a:endParaRPr lang="th-TH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563A5-8A40-E78B-A1EE-D5B13CFCCE0B}"/>
              </a:ext>
            </a:extLst>
          </p:cNvPr>
          <p:cNvSpPr txBox="1"/>
          <p:nvPr/>
        </p:nvSpPr>
        <p:spPr>
          <a:xfrm>
            <a:off x="310393" y="5700461"/>
            <a:ext cx="206334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Breakpoint</a:t>
            </a:r>
            <a:endParaRPr lang="th-TH" sz="32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D9016BC-456F-AEE4-8211-5A2412A17182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373742" y="5700461"/>
            <a:ext cx="858416" cy="292388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920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5BA4D3-16EE-920E-1A44-41D9812D9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858" y="2384505"/>
            <a:ext cx="9904996" cy="32802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49B85F-A7DD-26B9-A845-D43BBB822FA7}"/>
              </a:ext>
            </a:extLst>
          </p:cNvPr>
          <p:cNvSpPr txBox="1"/>
          <p:nvPr/>
        </p:nvSpPr>
        <p:spPr>
          <a:xfrm>
            <a:off x="233580" y="4878016"/>
            <a:ext cx="164820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Line indicator</a:t>
            </a:r>
            <a:endParaRPr lang="th-TH" sz="28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862454-2483-81A5-092F-E1D12A6E2A0D}"/>
              </a:ext>
            </a:extLst>
          </p:cNvPr>
          <p:cNvCxnSpPr/>
          <p:nvPr/>
        </p:nvCxnSpPr>
        <p:spPr>
          <a:xfrm>
            <a:off x="1881788" y="5139626"/>
            <a:ext cx="32657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07F43150-9C6A-3C58-6B01-1692BF4E3BE3}"/>
              </a:ext>
            </a:extLst>
          </p:cNvPr>
          <p:cNvSpPr txBox="1">
            <a:spLocks/>
          </p:cNvSpPr>
          <p:nvPr/>
        </p:nvSpPr>
        <p:spPr>
          <a:xfrm>
            <a:off x="490790" y="298580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Debugging mode</a:t>
            </a:r>
            <a:endParaRPr lang="th-TH" sz="5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975114-2FFA-7589-457F-421D53FB6814}"/>
              </a:ext>
            </a:extLst>
          </p:cNvPr>
          <p:cNvSpPr/>
          <p:nvPr/>
        </p:nvSpPr>
        <p:spPr>
          <a:xfrm>
            <a:off x="9431628" y="2306972"/>
            <a:ext cx="2536129" cy="73823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4AEAF9-675C-A00E-4D04-E7D7461B9217}"/>
              </a:ext>
            </a:extLst>
          </p:cNvPr>
          <p:cNvSpPr txBox="1"/>
          <p:nvPr/>
        </p:nvSpPr>
        <p:spPr>
          <a:xfrm>
            <a:off x="8128932" y="1466168"/>
            <a:ext cx="1906291" cy="5232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Debugging tools</a:t>
            </a:r>
            <a:endParaRPr lang="th-TH" sz="2800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118B8EE-24B3-8D04-3EC5-D5D167D5B4BE}"/>
              </a:ext>
            </a:extLst>
          </p:cNvPr>
          <p:cNvCxnSpPr>
            <a:stCxn id="11" idx="3"/>
            <a:endCxn id="10" idx="0"/>
          </p:cNvCxnSpPr>
          <p:nvPr/>
        </p:nvCxnSpPr>
        <p:spPr>
          <a:xfrm>
            <a:off x="10035223" y="1727778"/>
            <a:ext cx="664470" cy="579194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80D9E4-A50C-F9D1-18D7-688971681F03}"/>
              </a:ext>
            </a:extLst>
          </p:cNvPr>
          <p:cNvSpPr txBox="1"/>
          <p:nvPr/>
        </p:nvSpPr>
        <p:spPr>
          <a:xfrm>
            <a:off x="591458" y="1295366"/>
            <a:ext cx="5202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/>
              <a:t>ให้โปรแกรมทำงานทีละบรรทัด </a:t>
            </a:r>
            <a:r>
              <a:rPr lang="en-US" sz="3200" dirty="0"/>
              <a:t>(line of code)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181246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7F43150-9C6A-3C58-6B01-1692BF4E3BE3}"/>
              </a:ext>
            </a:extLst>
          </p:cNvPr>
          <p:cNvSpPr txBox="1">
            <a:spLocks/>
          </p:cNvSpPr>
          <p:nvPr/>
        </p:nvSpPr>
        <p:spPr>
          <a:xfrm>
            <a:off x="490790" y="298580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Debugging mode</a:t>
            </a:r>
            <a:endParaRPr lang="th-TH" sz="5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898B41-42C3-899D-90A0-AAD396954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3" t="79475" r="94879" b="10807"/>
          <a:stretch/>
        </p:blipFill>
        <p:spPr>
          <a:xfrm>
            <a:off x="636900" y="1195186"/>
            <a:ext cx="697335" cy="760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74E522-B3BA-F123-1E7D-5F4441DBA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81" t="4008" r="18152" b="86188"/>
          <a:stretch/>
        </p:blipFill>
        <p:spPr>
          <a:xfrm>
            <a:off x="636901" y="2021746"/>
            <a:ext cx="697336" cy="738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6C5025-9D19-DB84-93E9-AD1B0C76A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162" t="4568" r="14771" b="85628"/>
          <a:stretch/>
        </p:blipFill>
        <p:spPr>
          <a:xfrm>
            <a:off x="636901" y="2835476"/>
            <a:ext cx="697336" cy="738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A2D81B-47A6-ED77-D7E2-2BBE7DFA8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72" t="4204" r="11461" b="85992"/>
          <a:stretch/>
        </p:blipFill>
        <p:spPr>
          <a:xfrm>
            <a:off x="636901" y="3674373"/>
            <a:ext cx="697336" cy="7382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B68CD0-78EF-A225-98DC-5CAFF12B2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89" t="4175" r="7944" b="86021"/>
          <a:stretch/>
        </p:blipFill>
        <p:spPr>
          <a:xfrm>
            <a:off x="636901" y="4513270"/>
            <a:ext cx="697336" cy="7382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D6A42-81FE-4878-4B2B-9B132A8CE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298" t="4397" r="4635" b="85799"/>
          <a:stretch/>
        </p:blipFill>
        <p:spPr>
          <a:xfrm>
            <a:off x="636899" y="5352167"/>
            <a:ext cx="697336" cy="7382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13CBC5-C579-B628-A147-7A418B6EFAE4}"/>
              </a:ext>
            </a:extLst>
          </p:cNvPr>
          <p:cNvSpPr txBox="1"/>
          <p:nvPr/>
        </p:nvSpPr>
        <p:spPr>
          <a:xfrm>
            <a:off x="1642810" y="1239210"/>
            <a:ext cx="6877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Line indicator - </a:t>
            </a:r>
            <a:r>
              <a:rPr lang="th-TH" sz="3600" dirty="0"/>
              <a:t>ตอนนี้โปรแกรมรันถึงบรรทัดที่เท่าไหร่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26F98D-8D6F-1CCD-FC73-23C3D2338EA3}"/>
              </a:ext>
            </a:extLst>
          </p:cNvPr>
          <p:cNvSpPr txBox="1"/>
          <p:nvPr/>
        </p:nvSpPr>
        <p:spPr>
          <a:xfrm>
            <a:off x="1642810" y="2065523"/>
            <a:ext cx="5181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Continue – </a:t>
            </a:r>
            <a:r>
              <a:rPr lang="th-TH" sz="3600" dirty="0"/>
              <a:t>รันจนถึง </a:t>
            </a:r>
            <a:r>
              <a:rPr lang="en-US" sz="3600" dirty="0"/>
              <a:t>breakpoint </a:t>
            </a:r>
            <a:r>
              <a:rPr lang="th-TH" sz="3600" dirty="0"/>
              <a:t>ต่อไป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6CFE3F-363A-0554-E05E-B522AF2EEC16}"/>
              </a:ext>
            </a:extLst>
          </p:cNvPr>
          <p:cNvSpPr txBox="1"/>
          <p:nvPr/>
        </p:nvSpPr>
        <p:spPr>
          <a:xfrm>
            <a:off x="1642810" y="2881425"/>
            <a:ext cx="8555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Step Over – </a:t>
            </a:r>
            <a:r>
              <a:rPr lang="th-TH" sz="3600" dirty="0"/>
              <a:t>รันทีละบรรทัด </a:t>
            </a:r>
            <a:r>
              <a:rPr lang="en-US" sz="3600" dirty="0"/>
              <a:t>(</a:t>
            </a:r>
            <a:r>
              <a:rPr lang="th-TH" sz="3600" dirty="0"/>
              <a:t>ไม่เข้าไปใน </a:t>
            </a:r>
            <a:r>
              <a:rPr lang="en-US" sz="3600" dirty="0"/>
              <a:t>stack call </a:t>
            </a:r>
            <a:r>
              <a:rPr lang="th-TH" sz="3600" dirty="0"/>
              <a:t>หรือ </a:t>
            </a:r>
            <a:r>
              <a:rPr lang="en-US" sz="3600" dirty="0"/>
              <a:t>function)</a:t>
            </a:r>
            <a:endParaRPr lang="th-TH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3CC9F6-BB26-7C7B-0340-C54DBF487F9B}"/>
              </a:ext>
            </a:extLst>
          </p:cNvPr>
          <p:cNvSpPr txBox="1"/>
          <p:nvPr/>
        </p:nvSpPr>
        <p:spPr>
          <a:xfrm>
            <a:off x="1642809" y="3720322"/>
            <a:ext cx="846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Step Into – </a:t>
            </a:r>
            <a:r>
              <a:rPr lang="th-TH" sz="3600" dirty="0"/>
              <a:t>รันทีละคำสั่งรวมไปถึง </a:t>
            </a:r>
            <a:r>
              <a:rPr lang="en-US" sz="3600" dirty="0"/>
              <a:t>stack call (</a:t>
            </a:r>
            <a:r>
              <a:rPr lang="th-TH" sz="3600" dirty="0"/>
              <a:t>เข้าไปใน </a:t>
            </a:r>
            <a:r>
              <a:rPr lang="en-US" sz="3600" dirty="0"/>
              <a:t>Function)</a:t>
            </a:r>
            <a:endParaRPr lang="th-TH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B7CD36-61D4-030A-37B9-0E8DCA09C2FF}"/>
              </a:ext>
            </a:extLst>
          </p:cNvPr>
          <p:cNvSpPr txBox="1"/>
          <p:nvPr/>
        </p:nvSpPr>
        <p:spPr>
          <a:xfrm>
            <a:off x="1642809" y="4559219"/>
            <a:ext cx="7617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Step Out – </a:t>
            </a:r>
            <a:r>
              <a:rPr lang="th-TH" sz="3600" dirty="0"/>
              <a:t>รันจนกระทั่งออกจาก </a:t>
            </a:r>
            <a:r>
              <a:rPr lang="en-US" sz="3600" dirty="0"/>
              <a:t>stack call </a:t>
            </a:r>
            <a:r>
              <a:rPr lang="th-TH" sz="3600" dirty="0"/>
              <a:t>หรือ </a:t>
            </a:r>
            <a:r>
              <a:rPr lang="en-US" sz="3600" dirty="0"/>
              <a:t>function</a:t>
            </a:r>
            <a:endParaRPr lang="th-TH" sz="3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8C768D-4540-5F87-06E3-95EA35A3CE43}"/>
              </a:ext>
            </a:extLst>
          </p:cNvPr>
          <p:cNvSpPr txBox="1"/>
          <p:nvPr/>
        </p:nvSpPr>
        <p:spPr>
          <a:xfrm>
            <a:off x="1642809" y="5398116"/>
            <a:ext cx="3506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Restart – </a:t>
            </a:r>
            <a:r>
              <a:rPr lang="th-TH" sz="3600" dirty="0"/>
              <a:t>เริ่ม </a:t>
            </a:r>
            <a:r>
              <a:rPr lang="en-US" sz="3600" dirty="0"/>
              <a:t>Debug </a:t>
            </a:r>
            <a:r>
              <a:rPr lang="th-TH" sz="3600" dirty="0"/>
              <a:t>ใหม่</a:t>
            </a:r>
          </a:p>
        </p:txBody>
      </p:sp>
    </p:spTree>
    <p:extLst>
      <p:ext uri="{BB962C8B-B14F-4D97-AF65-F5344CB8AC3E}">
        <p14:creationId xmlns:p14="http://schemas.microsoft.com/office/powerpoint/2010/main" val="504640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50953-6387-CAEA-105C-0875A8FF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Lab 001</a:t>
            </a:r>
            <a:endParaRPr lang="th-TH" sz="6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55626-33D7-3753-3D27-DC6687341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382629"/>
            <a:ext cx="10058400" cy="402336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"SHOW" Total running time in (</a:t>
            </a:r>
            <a:r>
              <a:rPr lang="en-US" sz="4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DAY:hour:min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 format</a:t>
            </a:r>
          </a:p>
          <a:p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ให้แสดงเวลาฉายรวมของทุกเรื่องในรูปแบบ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4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DAY:hour:min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endParaRPr lang="th-TH" sz="4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3DC6B-A523-EC37-C2CE-6EB410BDE796}"/>
              </a:ext>
            </a:extLst>
          </p:cNvPr>
          <p:cNvSpPr txBox="1"/>
          <p:nvPr/>
        </p:nvSpPr>
        <p:spPr>
          <a:xfrm>
            <a:off x="8788866" y="5629013"/>
            <a:ext cx="3063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1_1_welcome_to_CPP.cpp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3038195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4D9BF9-3F8B-5310-3BCD-A45FDDB17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77" y="232406"/>
            <a:ext cx="7786445" cy="6092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C474EB-A5B6-3D2C-C435-ECEE938A7D3E}"/>
              </a:ext>
            </a:extLst>
          </p:cNvPr>
          <p:cNvSpPr txBox="1"/>
          <p:nvPr/>
        </p:nvSpPr>
        <p:spPr>
          <a:xfrm>
            <a:off x="4363673" y="6440928"/>
            <a:ext cx="374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https://madnight.github.io/githut/#/stars/2022/3</a:t>
            </a:r>
            <a:endParaRPr lang="th-TH" sz="1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6179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EF09-DDF9-493E-770A-95B4C252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256" y="715036"/>
            <a:ext cx="9939487" cy="1122154"/>
          </a:xfrm>
        </p:spPr>
        <p:txBody>
          <a:bodyPr anchor="ctr">
            <a:normAutofit/>
          </a:bodyPr>
          <a:lstStyle/>
          <a:p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What is Data structure &amp; Algorithm</a:t>
            </a:r>
            <a:endParaRPr lang="th-TH" sz="6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82DAC-AB4E-4620-1807-3C401C31D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351315"/>
            <a:ext cx="8605209" cy="3418550"/>
          </a:xfrm>
        </p:spPr>
        <p:txBody>
          <a:bodyPr anchor="t">
            <a:normAutofit/>
          </a:bodyPr>
          <a:lstStyle/>
          <a:p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How to store and organize data</a:t>
            </a:r>
          </a:p>
          <a:p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How to solve a problem</a:t>
            </a:r>
          </a:p>
          <a:p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วิธีเก็บข้อมูล</a:t>
            </a:r>
          </a:p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วิธีการทำงานของโปรแกรม</a:t>
            </a:r>
          </a:p>
        </p:txBody>
      </p:sp>
    </p:spTree>
    <p:extLst>
      <p:ext uri="{BB962C8B-B14F-4D97-AF65-F5344CB8AC3E}">
        <p14:creationId xmlns:p14="http://schemas.microsoft.com/office/powerpoint/2010/main" val="2040193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4E45-AF00-60F9-8677-27FBBD981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75" y="238217"/>
            <a:ext cx="10515600" cy="825499"/>
          </a:xfrm>
        </p:spPr>
        <p:txBody>
          <a:bodyPr>
            <a:normAutofit/>
          </a:bodyPr>
          <a:lstStyle/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Example : Sorting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26" name="Picture 2" descr="2 of clubs">
            <a:extLst>
              <a:ext uri="{FF2B5EF4-FFF2-40B4-BE49-F238E27FC236}">
                <a16:creationId xmlns:a16="http://schemas.microsoft.com/office/drawing/2014/main" id="{1473EB64-1B29-4E31-BC46-D35FFF81C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2400" y="4653760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 of clubs">
            <a:extLst>
              <a:ext uri="{FF2B5EF4-FFF2-40B4-BE49-F238E27FC236}">
                <a16:creationId xmlns:a16="http://schemas.microsoft.com/office/drawing/2014/main" id="{ADE41560-996E-3B6B-9CBD-FAC4D19E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4400" y="4653760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4 of clubs">
            <a:extLst>
              <a:ext uri="{FF2B5EF4-FFF2-40B4-BE49-F238E27FC236}">
                <a16:creationId xmlns:a16="http://schemas.microsoft.com/office/drawing/2014/main" id="{DFCF6D62-B908-A8A6-E4EC-59BFE2AC0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00" y="4653760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5 of clubs">
            <a:extLst>
              <a:ext uri="{FF2B5EF4-FFF2-40B4-BE49-F238E27FC236}">
                <a16:creationId xmlns:a16="http://schemas.microsoft.com/office/drawing/2014/main" id="{9A371F10-5A28-A066-7FB4-B7FB7F388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400" y="4653760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6 of clubs">
            <a:extLst>
              <a:ext uri="{FF2B5EF4-FFF2-40B4-BE49-F238E27FC236}">
                <a16:creationId xmlns:a16="http://schemas.microsoft.com/office/drawing/2014/main" id="{D0EA38DB-9F31-8E9D-14F4-B5196E1A4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400" y="4653760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7 of clubs">
            <a:extLst>
              <a:ext uri="{FF2B5EF4-FFF2-40B4-BE49-F238E27FC236}">
                <a16:creationId xmlns:a16="http://schemas.microsoft.com/office/drawing/2014/main" id="{434CA1B0-CA60-F7E0-6E44-A466B782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400" y="4630810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8 of clubs">
            <a:extLst>
              <a:ext uri="{FF2B5EF4-FFF2-40B4-BE49-F238E27FC236}">
                <a16:creationId xmlns:a16="http://schemas.microsoft.com/office/drawing/2014/main" id="{82F73169-E400-29EC-806B-721BE7BC5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400" y="4630810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9 of clubs">
            <a:extLst>
              <a:ext uri="{FF2B5EF4-FFF2-40B4-BE49-F238E27FC236}">
                <a16:creationId xmlns:a16="http://schemas.microsoft.com/office/drawing/2014/main" id="{9D8115F2-46B3-6030-2B0C-39D09468B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400" y="4630810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10 of clubs">
            <a:extLst>
              <a:ext uri="{FF2B5EF4-FFF2-40B4-BE49-F238E27FC236}">
                <a16:creationId xmlns:a16="http://schemas.microsoft.com/office/drawing/2014/main" id="{13298D73-DFD3-F01E-01C1-5A72D44E6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400" y="4630810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ce of clubs">
            <a:extLst>
              <a:ext uri="{FF2B5EF4-FFF2-40B4-BE49-F238E27FC236}">
                <a16:creationId xmlns:a16="http://schemas.microsoft.com/office/drawing/2014/main" id="{3A8C9F78-249E-2546-B184-35A565095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00" y="4653760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5 of clubs">
            <a:extLst>
              <a:ext uri="{FF2B5EF4-FFF2-40B4-BE49-F238E27FC236}">
                <a16:creationId xmlns:a16="http://schemas.microsoft.com/office/drawing/2014/main" id="{16D14F72-1E3F-1A08-20A4-3DC2047E8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75" y="1190625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7 of clubs">
            <a:extLst>
              <a:ext uri="{FF2B5EF4-FFF2-40B4-BE49-F238E27FC236}">
                <a16:creationId xmlns:a16="http://schemas.microsoft.com/office/drawing/2014/main" id="{DFE4C29E-1FCF-80F9-D1A6-2ADE6D894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75" y="1190625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8 of clubs">
            <a:extLst>
              <a:ext uri="{FF2B5EF4-FFF2-40B4-BE49-F238E27FC236}">
                <a16:creationId xmlns:a16="http://schemas.microsoft.com/office/drawing/2014/main" id="{090AB9F8-22CD-96EE-7945-1B476E241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475" y="1190625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3 of clubs">
            <a:extLst>
              <a:ext uri="{FF2B5EF4-FFF2-40B4-BE49-F238E27FC236}">
                <a16:creationId xmlns:a16="http://schemas.microsoft.com/office/drawing/2014/main" id="{A45BA5E1-F753-676F-046E-B1905CF01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25475" y="1190625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10 of clubs">
            <a:extLst>
              <a:ext uri="{FF2B5EF4-FFF2-40B4-BE49-F238E27FC236}">
                <a16:creationId xmlns:a16="http://schemas.microsoft.com/office/drawing/2014/main" id="{EC7A45B9-D95F-AF33-E38A-5D5D7FC6B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00" y="1190625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Ace of clubs">
            <a:extLst>
              <a:ext uri="{FF2B5EF4-FFF2-40B4-BE49-F238E27FC236}">
                <a16:creationId xmlns:a16="http://schemas.microsoft.com/office/drawing/2014/main" id="{93A08BA8-4C0E-FBF0-C522-F1F7A10B8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475" y="1190625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2 of clubs">
            <a:extLst>
              <a:ext uri="{FF2B5EF4-FFF2-40B4-BE49-F238E27FC236}">
                <a16:creationId xmlns:a16="http://schemas.microsoft.com/office/drawing/2014/main" id="{B778DCBE-45B6-EC97-ED61-8DC73A3C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29475" y="1167675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4 of clubs">
            <a:extLst>
              <a:ext uri="{FF2B5EF4-FFF2-40B4-BE49-F238E27FC236}">
                <a16:creationId xmlns:a16="http://schemas.microsoft.com/office/drawing/2014/main" id="{96AF7E37-8065-E9D8-4A40-2E06856CA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475" y="1167675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6 of clubs">
            <a:extLst>
              <a:ext uri="{FF2B5EF4-FFF2-40B4-BE49-F238E27FC236}">
                <a16:creationId xmlns:a16="http://schemas.microsoft.com/office/drawing/2014/main" id="{459B6DAE-910C-702A-1D6F-C10F57216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475" y="1167675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9 of clubs">
            <a:extLst>
              <a:ext uri="{FF2B5EF4-FFF2-40B4-BE49-F238E27FC236}">
                <a16:creationId xmlns:a16="http://schemas.microsoft.com/office/drawing/2014/main" id="{7880A10E-8445-42F0-B5AD-D48349772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475" y="1167675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F7B7705F-2030-E39D-D5C6-B7862826768C}"/>
              </a:ext>
            </a:extLst>
          </p:cNvPr>
          <p:cNvSpPr/>
          <p:nvPr/>
        </p:nvSpPr>
        <p:spPr>
          <a:xfrm>
            <a:off x="5501475" y="2959943"/>
            <a:ext cx="1152000" cy="14400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9365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5 of clubs">
            <a:extLst>
              <a:ext uri="{FF2B5EF4-FFF2-40B4-BE49-F238E27FC236}">
                <a16:creationId xmlns:a16="http://schemas.microsoft.com/office/drawing/2014/main" id="{16D14F72-1E3F-1A08-20A4-3DC2047E8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932795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7 of clubs">
            <a:extLst>
              <a:ext uri="{FF2B5EF4-FFF2-40B4-BE49-F238E27FC236}">
                <a16:creationId xmlns:a16="http://schemas.microsoft.com/office/drawing/2014/main" id="{DFE4C29E-1FCF-80F9-D1A6-2ADE6D894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932795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8 of clubs">
            <a:extLst>
              <a:ext uri="{FF2B5EF4-FFF2-40B4-BE49-F238E27FC236}">
                <a16:creationId xmlns:a16="http://schemas.microsoft.com/office/drawing/2014/main" id="{090AB9F8-22CD-96EE-7945-1B476E241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932795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10 of clubs">
            <a:extLst>
              <a:ext uri="{FF2B5EF4-FFF2-40B4-BE49-F238E27FC236}">
                <a16:creationId xmlns:a16="http://schemas.microsoft.com/office/drawing/2014/main" id="{EC7A45B9-D95F-AF33-E38A-5D5D7FC6B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932795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Ace of clubs">
            <a:extLst>
              <a:ext uri="{FF2B5EF4-FFF2-40B4-BE49-F238E27FC236}">
                <a16:creationId xmlns:a16="http://schemas.microsoft.com/office/drawing/2014/main" id="{93A08BA8-4C0E-FBF0-C522-F1F7A10B8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932795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2 of clubs">
            <a:extLst>
              <a:ext uri="{FF2B5EF4-FFF2-40B4-BE49-F238E27FC236}">
                <a16:creationId xmlns:a16="http://schemas.microsoft.com/office/drawing/2014/main" id="{B778DCBE-45B6-EC97-ED61-8DC73A3C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225" y="932795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6 of clubs">
            <a:extLst>
              <a:ext uri="{FF2B5EF4-FFF2-40B4-BE49-F238E27FC236}">
                <a16:creationId xmlns:a16="http://schemas.microsoft.com/office/drawing/2014/main" id="{459B6DAE-910C-702A-1D6F-C10F57216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932795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5E639F-DB34-EDA4-E1EA-4E0390437658}"/>
              </a:ext>
            </a:extLst>
          </p:cNvPr>
          <p:cNvSpPr txBox="1"/>
          <p:nvPr/>
        </p:nvSpPr>
        <p:spPr>
          <a:xfrm>
            <a:off x="657225" y="223575"/>
            <a:ext cx="2021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7 Card Here!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773F5E8B-CB0B-E225-9103-5E8B5630B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568310"/>
              </p:ext>
            </p:extLst>
          </p:nvPr>
        </p:nvGraphicFramePr>
        <p:xfrm>
          <a:off x="657225" y="2677684"/>
          <a:ext cx="10963274" cy="25515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6182">
                  <a:extLst>
                    <a:ext uri="{9D8B030D-6E8A-4147-A177-3AD203B41FA5}">
                      <a16:colId xmlns:a16="http://schemas.microsoft.com/office/drawing/2014/main" val="3065020316"/>
                    </a:ext>
                  </a:extLst>
                </a:gridCol>
                <a:gridCol w="1566182">
                  <a:extLst>
                    <a:ext uri="{9D8B030D-6E8A-4147-A177-3AD203B41FA5}">
                      <a16:colId xmlns:a16="http://schemas.microsoft.com/office/drawing/2014/main" val="109821101"/>
                    </a:ext>
                  </a:extLst>
                </a:gridCol>
                <a:gridCol w="1566182">
                  <a:extLst>
                    <a:ext uri="{9D8B030D-6E8A-4147-A177-3AD203B41FA5}">
                      <a16:colId xmlns:a16="http://schemas.microsoft.com/office/drawing/2014/main" val="1748325772"/>
                    </a:ext>
                  </a:extLst>
                </a:gridCol>
                <a:gridCol w="1566182">
                  <a:extLst>
                    <a:ext uri="{9D8B030D-6E8A-4147-A177-3AD203B41FA5}">
                      <a16:colId xmlns:a16="http://schemas.microsoft.com/office/drawing/2014/main" val="2442076561"/>
                    </a:ext>
                  </a:extLst>
                </a:gridCol>
                <a:gridCol w="1566182">
                  <a:extLst>
                    <a:ext uri="{9D8B030D-6E8A-4147-A177-3AD203B41FA5}">
                      <a16:colId xmlns:a16="http://schemas.microsoft.com/office/drawing/2014/main" val="4086519099"/>
                    </a:ext>
                  </a:extLst>
                </a:gridCol>
                <a:gridCol w="1566182">
                  <a:extLst>
                    <a:ext uri="{9D8B030D-6E8A-4147-A177-3AD203B41FA5}">
                      <a16:colId xmlns:a16="http://schemas.microsoft.com/office/drawing/2014/main" val="4017369818"/>
                    </a:ext>
                  </a:extLst>
                </a:gridCol>
                <a:gridCol w="1566182">
                  <a:extLst>
                    <a:ext uri="{9D8B030D-6E8A-4147-A177-3AD203B41FA5}">
                      <a16:colId xmlns:a16="http://schemas.microsoft.com/office/drawing/2014/main" val="1892572440"/>
                    </a:ext>
                  </a:extLst>
                </a:gridCol>
              </a:tblGrid>
              <a:tr h="2551541"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2246189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5D81551-CF68-59BB-0729-65B4ADDD2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455634"/>
              </p:ext>
            </p:extLst>
          </p:nvPr>
        </p:nvGraphicFramePr>
        <p:xfrm>
          <a:off x="657225" y="5534114"/>
          <a:ext cx="10963274" cy="6857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6182">
                  <a:extLst>
                    <a:ext uri="{9D8B030D-6E8A-4147-A177-3AD203B41FA5}">
                      <a16:colId xmlns:a16="http://schemas.microsoft.com/office/drawing/2014/main" val="3065020316"/>
                    </a:ext>
                  </a:extLst>
                </a:gridCol>
                <a:gridCol w="1566182">
                  <a:extLst>
                    <a:ext uri="{9D8B030D-6E8A-4147-A177-3AD203B41FA5}">
                      <a16:colId xmlns:a16="http://schemas.microsoft.com/office/drawing/2014/main" val="109821101"/>
                    </a:ext>
                  </a:extLst>
                </a:gridCol>
                <a:gridCol w="1566182">
                  <a:extLst>
                    <a:ext uri="{9D8B030D-6E8A-4147-A177-3AD203B41FA5}">
                      <a16:colId xmlns:a16="http://schemas.microsoft.com/office/drawing/2014/main" val="1748325772"/>
                    </a:ext>
                  </a:extLst>
                </a:gridCol>
                <a:gridCol w="1566182">
                  <a:extLst>
                    <a:ext uri="{9D8B030D-6E8A-4147-A177-3AD203B41FA5}">
                      <a16:colId xmlns:a16="http://schemas.microsoft.com/office/drawing/2014/main" val="2442076561"/>
                    </a:ext>
                  </a:extLst>
                </a:gridCol>
                <a:gridCol w="1566182">
                  <a:extLst>
                    <a:ext uri="{9D8B030D-6E8A-4147-A177-3AD203B41FA5}">
                      <a16:colId xmlns:a16="http://schemas.microsoft.com/office/drawing/2014/main" val="4086519099"/>
                    </a:ext>
                  </a:extLst>
                </a:gridCol>
                <a:gridCol w="1566182">
                  <a:extLst>
                    <a:ext uri="{9D8B030D-6E8A-4147-A177-3AD203B41FA5}">
                      <a16:colId xmlns:a16="http://schemas.microsoft.com/office/drawing/2014/main" val="4017369818"/>
                    </a:ext>
                  </a:extLst>
                </a:gridCol>
                <a:gridCol w="1566182">
                  <a:extLst>
                    <a:ext uri="{9D8B030D-6E8A-4147-A177-3AD203B41FA5}">
                      <a16:colId xmlns:a16="http://schemas.microsoft.com/office/drawing/2014/main" val="1892572440"/>
                    </a:ext>
                  </a:extLst>
                </a:gridCol>
              </a:tblGrid>
              <a:tr h="68571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3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5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6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2246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518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3BC7D1-D5A1-00C8-102F-4D242E025667}"/>
              </a:ext>
            </a:extLst>
          </p:cNvPr>
          <p:cNvCxnSpPr/>
          <p:nvPr/>
        </p:nvCxnSpPr>
        <p:spPr>
          <a:xfrm flipH="1">
            <a:off x="8037113" y="2809525"/>
            <a:ext cx="952500" cy="971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A052B0-AF60-1A2B-3680-2A4560C49162}"/>
              </a:ext>
            </a:extLst>
          </p:cNvPr>
          <p:cNvCxnSpPr>
            <a:cxnSpLocks/>
          </p:cNvCxnSpPr>
          <p:nvPr/>
        </p:nvCxnSpPr>
        <p:spPr>
          <a:xfrm>
            <a:off x="9819339" y="2809525"/>
            <a:ext cx="941924" cy="971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645D07-5C97-835D-B82A-564CC629C204}"/>
              </a:ext>
            </a:extLst>
          </p:cNvPr>
          <p:cNvCxnSpPr/>
          <p:nvPr/>
        </p:nvCxnSpPr>
        <p:spPr>
          <a:xfrm flipH="1">
            <a:off x="1074338" y="2809525"/>
            <a:ext cx="952500" cy="971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D39DBC-7DC1-BDD0-059C-0FF40377B9A9}"/>
              </a:ext>
            </a:extLst>
          </p:cNvPr>
          <p:cNvCxnSpPr>
            <a:cxnSpLocks/>
          </p:cNvCxnSpPr>
          <p:nvPr/>
        </p:nvCxnSpPr>
        <p:spPr>
          <a:xfrm>
            <a:off x="2769262" y="2809525"/>
            <a:ext cx="941924" cy="971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1B40388-4F97-F2A0-C286-F01E58E6262A}"/>
              </a:ext>
            </a:extLst>
          </p:cNvPr>
          <p:cNvCxnSpPr>
            <a:cxnSpLocks/>
          </p:cNvCxnSpPr>
          <p:nvPr/>
        </p:nvCxnSpPr>
        <p:spPr>
          <a:xfrm>
            <a:off x="6181725" y="1209675"/>
            <a:ext cx="3217463" cy="714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5ECB34-DC3B-2FFF-6E99-725EE489DC56}"/>
              </a:ext>
            </a:extLst>
          </p:cNvPr>
          <p:cNvCxnSpPr>
            <a:cxnSpLocks/>
          </p:cNvCxnSpPr>
          <p:nvPr/>
        </p:nvCxnSpPr>
        <p:spPr>
          <a:xfrm flipH="1">
            <a:off x="2392762" y="1209675"/>
            <a:ext cx="3065063" cy="714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8" descr="5 of clubs">
            <a:extLst>
              <a:ext uri="{FF2B5EF4-FFF2-40B4-BE49-F238E27FC236}">
                <a16:creationId xmlns:a16="http://schemas.microsoft.com/office/drawing/2014/main" id="{16D14F72-1E3F-1A08-20A4-3DC2047E8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263" y="257131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7 of clubs">
            <a:extLst>
              <a:ext uri="{FF2B5EF4-FFF2-40B4-BE49-F238E27FC236}">
                <a16:creationId xmlns:a16="http://schemas.microsoft.com/office/drawing/2014/main" id="{DFE4C29E-1FCF-80F9-D1A6-2ADE6D894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263" y="257131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8 of clubs">
            <a:extLst>
              <a:ext uri="{FF2B5EF4-FFF2-40B4-BE49-F238E27FC236}">
                <a16:creationId xmlns:a16="http://schemas.microsoft.com/office/drawing/2014/main" id="{090AB9F8-22CD-96EE-7945-1B476E241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263" y="257131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10 of clubs">
            <a:extLst>
              <a:ext uri="{FF2B5EF4-FFF2-40B4-BE49-F238E27FC236}">
                <a16:creationId xmlns:a16="http://schemas.microsoft.com/office/drawing/2014/main" id="{EC7A45B9-D95F-AF33-E38A-5D5D7FC6B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263" y="257131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Ace of clubs">
            <a:extLst>
              <a:ext uri="{FF2B5EF4-FFF2-40B4-BE49-F238E27FC236}">
                <a16:creationId xmlns:a16="http://schemas.microsoft.com/office/drawing/2014/main" id="{93A08BA8-4C0E-FBF0-C522-F1F7A10B8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263" y="257131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2 of clubs">
            <a:extLst>
              <a:ext uri="{FF2B5EF4-FFF2-40B4-BE49-F238E27FC236}">
                <a16:creationId xmlns:a16="http://schemas.microsoft.com/office/drawing/2014/main" id="{B778DCBE-45B6-EC97-ED61-8DC73A3C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61263" y="257131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6 of clubs">
            <a:extLst>
              <a:ext uri="{FF2B5EF4-FFF2-40B4-BE49-F238E27FC236}">
                <a16:creationId xmlns:a16="http://schemas.microsoft.com/office/drawing/2014/main" id="{459B6DAE-910C-702A-1D6F-C10F57216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263" y="257131"/>
            <a:ext cx="1152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5E639F-DB34-EDA4-E1EA-4E0390437658}"/>
              </a:ext>
            </a:extLst>
          </p:cNvPr>
          <p:cNvSpPr txBox="1"/>
          <p:nvPr/>
        </p:nvSpPr>
        <p:spPr>
          <a:xfrm>
            <a:off x="509734" y="257131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Binary tree &amp; [&lt;]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24235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EF09-DDF9-493E-770A-95B4C252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760574"/>
            <a:ext cx="8074815" cy="978230"/>
          </a:xfrm>
        </p:spPr>
        <p:txBody>
          <a:bodyPr anchor="ctr">
            <a:normAutofit/>
          </a:bodyPr>
          <a:lstStyle/>
          <a:p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 structure &amp; Algorithm</a:t>
            </a:r>
            <a:endParaRPr lang="th-TH" sz="6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82DAC-AB4E-4620-1807-3C401C31D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162175"/>
            <a:ext cx="8074815" cy="3607689"/>
          </a:xfrm>
        </p:spPr>
        <p:txBody>
          <a:bodyPr anchor="t">
            <a:normAutofit/>
          </a:bodyPr>
          <a:lstStyle/>
          <a:p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 structure - &gt; Tree</a:t>
            </a:r>
          </a:p>
          <a:p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Algorithm -&gt; Less Than (&lt;)</a:t>
            </a:r>
            <a:endParaRPr lang="th-TH" sz="4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4629812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824</TotalTime>
  <Words>868</Words>
  <Application>Microsoft Office PowerPoint</Application>
  <PresentationFormat>Widescreen</PresentationFormat>
  <Paragraphs>163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TH Sarabun New</vt:lpstr>
      <vt:lpstr>Arial</vt:lpstr>
      <vt:lpstr>Calibri</vt:lpstr>
      <vt:lpstr>Retrospect</vt:lpstr>
      <vt:lpstr>OOP &amp; data struct  1.Introduction &amp; Development of Coding</vt:lpstr>
      <vt:lpstr>What is OOP &amp; data structure</vt:lpstr>
      <vt:lpstr>What is Object-oriented programming (OOP)</vt:lpstr>
      <vt:lpstr>PowerPoint Presentation</vt:lpstr>
      <vt:lpstr>What is Data structure &amp; Algorithm</vt:lpstr>
      <vt:lpstr>Example : Sorting</vt:lpstr>
      <vt:lpstr>PowerPoint Presentation</vt:lpstr>
      <vt:lpstr>PowerPoint Presentation</vt:lpstr>
      <vt:lpstr>Data structure &amp; Algorithm</vt:lpstr>
      <vt:lpstr>Outline</vt:lpstr>
      <vt:lpstr>Scoring</vt:lpstr>
      <vt:lpstr>Why</vt:lpstr>
      <vt:lpstr>Non-structural Language</vt:lpstr>
      <vt:lpstr>Jump</vt:lpstr>
      <vt:lpstr>Looping</vt:lpstr>
      <vt:lpstr>Non-structural Language</vt:lpstr>
      <vt:lpstr>Non-structural Language</vt:lpstr>
      <vt:lpstr>Procedural Oriented Programming</vt:lpstr>
      <vt:lpstr>PowerPoint Presentation</vt:lpstr>
      <vt:lpstr>PowerPoint Presentation</vt:lpstr>
      <vt:lpstr>Object-oriented programming (OOP)</vt:lpstr>
      <vt:lpstr>OOP Concept</vt:lpstr>
      <vt:lpstr>What if not OOP?</vt:lpstr>
      <vt:lpstr>What if not OOP?</vt:lpstr>
      <vt:lpstr>Selecting Language (การเลือกใช้)</vt:lpstr>
      <vt:lpstr>Conclusion (บทสรุป)</vt:lpstr>
      <vt:lpstr>LAB Section</vt:lpstr>
      <vt:lpstr>Objective</vt:lpstr>
      <vt:lpstr>VS code</vt:lpstr>
      <vt:lpstr>cout (standard stream out)</vt:lpstr>
      <vt:lpstr>PowerPoint Presentation</vt:lpstr>
      <vt:lpstr>C++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001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&amp; data struct  1.introduction</dc:title>
  <dc:creator>Somsin Thongkrairat</dc:creator>
  <cp:lastModifiedBy>Somsin Thongkrairat</cp:lastModifiedBy>
  <cp:revision>59</cp:revision>
  <dcterms:created xsi:type="dcterms:W3CDTF">2022-12-25T05:12:11Z</dcterms:created>
  <dcterms:modified xsi:type="dcterms:W3CDTF">2023-01-11T02:58:38Z</dcterms:modified>
</cp:coreProperties>
</file>